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7"/>
  </p:notesMasterIdLst>
  <p:sldIdLst>
    <p:sldId id="256" r:id="rId2"/>
    <p:sldId id="257" r:id="rId3"/>
    <p:sldId id="258" r:id="rId4"/>
    <p:sldId id="259" r:id="rId5"/>
    <p:sldId id="260" r:id="rId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08"/>
    <p:restoredTop sz="94624"/>
  </p:normalViewPr>
  <p:slideViewPr>
    <p:cSldViewPr snapToGrid="0">
      <p:cViewPr varScale="1">
        <p:scale>
          <a:sx n="142" d="100"/>
          <a:sy n="142" d="100"/>
        </p:scale>
        <p:origin x="224" y="1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6fffe35efb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6fffe35efb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6fffe35efb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6fffe35efb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6fffe35efb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6fffe35efb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6fffe35efb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6fffe35efb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hyperlink" Target="https://accountabilityresearch.org/wp-content/uploads/2018/10/WP3-Indonesia_Oct18_web-1.pdf" TargetMode="External"/><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americalatinagenera.org/newsite/index.php/es/centro-de-recursos?title=CEDAW+en+10+minutos&amp;search=enviado&amp;open=cri363" TargetMode="External"/><Relationship Id="rId4"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668375"/>
            <a:ext cx="8520600" cy="511800"/>
          </a:xfrm>
          <a:prstGeom prst="rect">
            <a:avLst/>
          </a:prstGeom>
        </p:spPr>
        <p:txBody>
          <a:bodyPr spcFirstLastPara="1" wrap="square" lIns="91425" tIns="91425" rIns="91425" bIns="91425" anchor="b" anchorCtr="0">
            <a:noAutofit/>
          </a:bodyPr>
          <a:lstStyle/>
          <a:p>
            <a:pPr marL="0" lvl="0" indent="0" algn="ctr" rtl="0">
              <a:lnSpc>
                <a:spcPct val="160000"/>
              </a:lnSpc>
              <a:spcBef>
                <a:spcPts val="0"/>
              </a:spcBef>
              <a:spcAft>
                <a:spcPts val="0"/>
              </a:spcAft>
              <a:buNone/>
            </a:pPr>
            <a:r>
              <a:rPr lang="en" sz="1600">
                <a:solidFill>
                  <a:srgbClr val="A64D79"/>
                </a:solidFill>
                <a:latin typeface="Oswald"/>
                <a:ea typeface="Oswald"/>
                <a:cs typeface="Oswald"/>
                <a:sym typeface="Oswald"/>
              </a:rPr>
              <a:t>CONTRIBUCIONES DE LAS MUJERES A LOS MARCOS LEGALES</a:t>
            </a:r>
            <a:endParaRPr sz="1600">
              <a:solidFill>
                <a:srgbClr val="A64D79"/>
              </a:solidFill>
              <a:latin typeface="Oswald"/>
              <a:ea typeface="Oswald"/>
              <a:cs typeface="Oswald"/>
              <a:sym typeface="Oswald"/>
            </a:endParaRPr>
          </a:p>
          <a:p>
            <a:pPr marL="0" lvl="0" indent="0" algn="ctr" rtl="0">
              <a:lnSpc>
                <a:spcPct val="160000"/>
              </a:lnSpc>
              <a:spcBef>
                <a:spcPts val="0"/>
              </a:spcBef>
              <a:spcAft>
                <a:spcPts val="0"/>
              </a:spcAft>
              <a:buNone/>
            </a:pPr>
            <a:r>
              <a:rPr lang="en" sz="1600">
                <a:solidFill>
                  <a:srgbClr val="A64D79"/>
                </a:solidFill>
                <a:latin typeface="Oswald"/>
                <a:ea typeface="Oswald"/>
                <a:cs typeface="Oswald"/>
                <a:sym typeface="Oswald"/>
              </a:rPr>
              <a:t>NACIONALES E INTERNACIONALES DE LOS DERECHOS HUMANOS</a:t>
            </a:r>
            <a:endParaRPr sz="1600">
              <a:solidFill>
                <a:srgbClr val="A64D79"/>
              </a:solidFill>
              <a:latin typeface="Oswald"/>
              <a:ea typeface="Oswald"/>
              <a:cs typeface="Oswald"/>
              <a:sym typeface="Oswald"/>
            </a:endParaRPr>
          </a:p>
        </p:txBody>
      </p:sp>
      <p:sp>
        <p:nvSpPr>
          <p:cNvPr id="55" name="Google Shape;55;p13"/>
          <p:cNvSpPr txBox="1">
            <a:spLocks noGrp="1"/>
          </p:cNvSpPr>
          <p:nvPr>
            <p:ph type="subTitle" idx="1"/>
          </p:nvPr>
        </p:nvSpPr>
        <p:spPr>
          <a:xfrm>
            <a:off x="311700" y="1191700"/>
            <a:ext cx="2280900" cy="57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3D85C6"/>
                </a:solidFill>
                <a:latin typeface="Oswald"/>
                <a:ea typeface="Oswald"/>
                <a:cs typeface="Oswald"/>
                <a:sym typeface="Oswald"/>
              </a:rPr>
              <a:t>PRIMERA PARTE</a:t>
            </a:r>
            <a:endParaRPr sz="2400">
              <a:solidFill>
                <a:srgbClr val="3D85C6"/>
              </a:solidFill>
              <a:latin typeface="Oswald"/>
              <a:ea typeface="Oswald"/>
              <a:cs typeface="Oswald"/>
              <a:sym typeface="Oswald"/>
            </a:endParaRPr>
          </a:p>
        </p:txBody>
      </p:sp>
      <p:sp>
        <p:nvSpPr>
          <p:cNvPr id="56" name="Google Shape;56;p13"/>
          <p:cNvSpPr txBox="1"/>
          <p:nvPr/>
        </p:nvSpPr>
        <p:spPr>
          <a:xfrm>
            <a:off x="311700" y="1656725"/>
            <a:ext cx="4370100" cy="20301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n" sz="1200">
                <a:solidFill>
                  <a:srgbClr val="1C4587"/>
                </a:solidFill>
              </a:rPr>
              <a:t>Las mujeres aportamos a la construcción de leyes, normas, protocolos y diversos mecanismos para el avance de los derechos humanos. Aunque muchas veces nuestros gobiernos no respetan nuestros derechos ni cumplen con las leyes que los protegen, es importante recordarnos que ninguna ley favorable a nuestros derechos nos ha sido concedida a las mujeres sin una lucha previa, sin mujeres que alzaran la voz, se organizaran y desafiaran al poder y las normas tradicionales. Solo recordemos las décadas de lucha de millones de mujeres en todo el mundo por conseguir el derecho al voto, a elegir y ser elegidas.</a:t>
            </a:r>
            <a:endParaRPr sz="1200">
              <a:solidFill>
                <a:srgbClr val="1C4587"/>
              </a:solidFill>
            </a:endParaRPr>
          </a:p>
          <a:p>
            <a:pPr marL="0" lvl="0" indent="0" algn="just" rtl="0">
              <a:spcBef>
                <a:spcPts val="0"/>
              </a:spcBef>
              <a:spcAft>
                <a:spcPts val="0"/>
              </a:spcAft>
              <a:buClr>
                <a:schemeClr val="dk1"/>
              </a:buClr>
              <a:buSzPts val="1100"/>
              <a:buFont typeface="Arial"/>
              <a:buNone/>
            </a:pPr>
            <a:endParaRPr sz="1200">
              <a:solidFill>
                <a:srgbClr val="1C4587"/>
              </a:solidFill>
            </a:endParaRPr>
          </a:p>
          <a:p>
            <a:pPr marL="0" lvl="0" indent="0" algn="just" rtl="0">
              <a:spcBef>
                <a:spcPts val="0"/>
              </a:spcBef>
              <a:spcAft>
                <a:spcPts val="0"/>
              </a:spcAft>
              <a:buNone/>
            </a:pPr>
            <a:endParaRPr sz="1200">
              <a:solidFill>
                <a:srgbClr val="1C4587"/>
              </a:solidFill>
            </a:endParaRPr>
          </a:p>
        </p:txBody>
      </p:sp>
      <p:pic>
        <p:nvPicPr>
          <p:cNvPr id="57" name="Google Shape;57;p13"/>
          <p:cNvPicPr preferRelativeResize="0"/>
          <p:nvPr/>
        </p:nvPicPr>
        <p:blipFill>
          <a:blip r:embed="rId3">
            <a:alphaModFix/>
          </a:blip>
          <a:stretch>
            <a:fillRect/>
          </a:stretch>
        </p:blipFill>
        <p:spPr>
          <a:xfrm>
            <a:off x="2012925" y="489725"/>
            <a:ext cx="5126747" cy="178650"/>
          </a:xfrm>
          <a:prstGeom prst="rect">
            <a:avLst/>
          </a:prstGeom>
          <a:noFill/>
          <a:ln>
            <a:noFill/>
          </a:ln>
        </p:spPr>
      </p:pic>
      <p:pic>
        <p:nvPicPr>
          <p:cNvPr id="58" name="Google Shape;58;p13"/>
          <p:cNvPicPr preferRelativeResize="0"/>
          <p:nvPr/>
        </p:nvPicPr>
        <p:blipFill>
          <a:blip r:embed="rId3">
            <a:alphaModFix/>
          </a:blip>
          <a:stretch>
            <a:fillRect/>
          </a:stretch>
        </p:blipFill>
        <p:spPr>
          <a:xfrm>
            <a:off x="1940488" y="853425"/>
            <a:ext cx="5263024" cy="178650"/>
          </a:xfrm>
          <a:prstGeom prst="rect">
            <a:avLst/>
          </a:prstGeom>
          <a:noFill/>
          <a:ln>
            <a:noFill/>
          </a:ln>
        </p:spPr>
      </p:pic>
      <p:sp>
        <p:nvSpPr>
          <p:cNvPr id="59" name="Google Shape;59;p13"/>
          <p:cNvSpPr/>
          <p:nvPr/>
        </p:nvSpPr>
        <p:spPr>
          <a:xfrm>
            <a:off x="0" y="3883375"/>
            <a:ext cx="9144000" cy="1260000"/>
          </a:xfrm>
          <a:prstGeom prst="rect">
            <a:avLst/>
          </a:pr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0" name="Google Shape;60;p13"/>
          <p:cNvPicPr preferRelativeResize="0"/>
          <p:nvPr/>
        </p:nvPicPr>
        <p:blipFill>
          <a:blip r:embed="rId4">
            <a:alphaModFix/>
          </a:blip>
          <a:stretch>
            <a:fillRect/>
          </a:stretch>
        </p:blipFill>
        <p:spPr>
          <a:xfrm>
            <a:off x="4681926" y="1663000"/>
            <a:ext cx="4183225" cy="3023626"/>
          </a:xfrm>
          <a:prstGeom prst="rect">
            <a:avLst/>
          </a:prstGeom>
          <a:noFill/>
          <a:ln>
            <a:noFill/>
          </a:ln>
        </p:spPr>
      </p:pic>
      <p:sp>
        <p:nvSpPr>
          <p:cNvPr id="61" name="Google Shape;61;p13"/>
          <p:cNvSpPr txBox="1"/>
          <p:nvPr/>
        </p:nvSpPr>
        <p:spPr>
          <a:xfrm>
            <a:off x="311700" y="3955275"/>
            <a:ext cx="8553600" cy="10668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a:solidFill>
                  <a:srgbClr val="F1C232"/>
                </a:solidFill>
              </a:rPr>
              <a:t>PREGUNTAS AL GRUPO:</a:t>
            </a:r>
            <a:endParaRPr>
              <a:solidFill>
                <a:srgbClr val="F1C232"/>
              </a:solidFill>
            </a:endParaRPr>
          </a:p>
          <a:p>
            <a:pPr marL="0" lvl="0" indent="0" algn="just" rtl="0">
              <a:spcBef>
                <a:spcPts val="0"/>
              </a:spcBef>
              <a:spcAft>
                <a:spcPts val="0"/>
              </a:spcAft>
              <a:buNone/>
            </a:pPr>
            <a:endParaRPr sz="1000">
              <a:solidFill>
                <a:srgbClr val="FFFFFF"/>
              </a:solidFill>
            </a:endParaRPr>
          </a:p>
          <a:p>
            <a:pPr marL="0" lvl="0" indent="0" algn="just" rtl="0">
              <a:spcBef>
                <a:spcPts val="0"/>
              </a:spcBef>
              <a:spcAft>
                <a:spcPts val="0"/>
              </a:spcAft>
              <a:buNone/>
            </a:pPr>
            <a:r>
              <a:rPr lang="en" sz="1200">
                <a:solidFill>
                  <a:srgbClr val="FFFFFF"/>
                </a:solidFill>
              </a:rPr>
              <a:t>¿Recuerdan cómo fue la lucha de las mujeres para conseguir el voto en el lugar donde estamos?  ¿Recuerdan los nombres de algunas de las mujeres que participaron en esa lucha? Si es el caso, díganlos en voz alta para que podamos honrarlas.</a:t>
            </a:r>
            <a:endParaRPr sz="1200">
              <a:solidFill>
                <a:srgbClr val="FFFFFF"/>
              </a:solidFill>
            </a:endParaRPr>
          </a:p>
        </p:txBody>
      </p:sp>
      <p:pic>
        <p:nvPicPr>
          <p:cNvPr id="62" name="Google Shape;62;p13"/>
          <p:cNvPicPr preferRelativeResize="0"/>
          <p:nvPr/>
        </p:nvPicPr>
        <p:blipFill>
          <a:blip r:embed="rId5">
            <a:alphaModFix/>
          </a:blip>
          <a:stretch>
            <a:fillRect/>
          </a:stretch>
        </p:blipFill>
        <p:spPr>
          <a:xfrm>
            <a:off x="311700" y="4210152"/>
            <a:ext cx="2616023" cy="150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66"/>
        <p:cNvGrpSpPr/>
        <p:nvPr/>
      </p:nvGrpSpPr>
      <p:grpSpPr>
        <a:xfrm>
          <a:off x="0" y="0"/>
          <a:ext cx="0" cy="0"/>
          <a:chOff x="0" y="0"/>
          <a:chExt cx="0" cy="0"/>
        </a:xfrm>
      </p:grpSpPr>
      <p:pic>
        <p:nvPicPr>
          <p:cNvPr id="67" name="Google Shape;67;p14"/>
          <p:cNvPicPr preferRelativeResize="0"/>
          <p:nvPr/>
        </p:nvPicPr>
        <p:blipFill>
          <a:blip r:embed="rId3">
            <a:alphaModFix/>
          </a:blip>
          <a:stretch>
            <a:fillRect/>
          </a:stretch>
        </p:blipFill>
        <p:spPr>
          <a:xfrm>
            <a:off x="124275" y="-220350"/>
            <a:ext cx="3354200" cy="4300324"/>
          </a:xfrm>
          <a:prstGeom prst="rect">
            <a:avLst/>
          </a:prstGeom>
          <a:noFill/>
          <a:ln>
            <a:noFill/>
          </a:ln>
        </p:spPr>
      </p:pic>
      <p:sp>
        <p:nvSpPr>
          <p:cNvPr id="68" name="Google Shape;68;p14"/>
          <p:cNvSpPr txBox="1"/>
          <p:nvPr/>
        </p:nvSpPr>
        <p:spPr>
          <a:xfrm>
            <a:off x="2995625" y="378163"/>
            <a:ext cx="4370100" cy="20301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n" sz="1200">
                <a:solidFill>
                  <a:srgbClr val="1C4587"/>
                </a:solidFill>
              </a:rPr>
              <a:t>En este país, las mujeres, sus comunidades y organizaciones han impulsado la promulgación de leyes importantes para el pleno reconocimiento de nuestros derechos humanos. A pesar de las resistencias y obstáculos que encontramos para su implementación, son logros que debemos reconocer y utilizar en nuestras estrategias de cambio.</a:t>
            </a:r>
            <a:endParaRPr sz="1200">
              <a:solidFill>
                <a:srgbClr val="1C4587"/>
              </a:solidFill>
            </a:endParaRPr>
          </a:p>
          <a:p>
            <a:pPr marL="0" lvl="0" indent="0" algn="just" rtl="0">
              <a:spcBef>
                <a:spcPts val="0"/>
              </a:spcBef>
              <a:spcAft>
                <a:spcPts val="0"/>
              </a:spcAft>
              <a:buClr>
                <a:schemeClr val="dk1"/>
              </a:buClr>
              <a:buSzPts val="1100"/>
              <a:buFont typeface="Arial"/>
              <a:buNone/>
            </a:pPr>
            <a:endParaRPr sz="1200">
              <a:solidFill>
                <a:srgbClr val="1C4587"/>
              </a:solidFill>
            </a:endParaRPr>
          </a:p>
          <a:p>
            <a:pPr marL="0" lvl="0" indent="0" algn="just" rtl="0">
              <a:spcBef>
                <a:spcPts val="0"/>
              </a:spcBef>
              <a:spcAft>
                <a:spcPts val="0"/>
              </a:spcAft>
              <a:buNone/>
            </a:pPr>
            <a:r>
              <a:rPr lang="en" sz="1200">
                <a:solidFill>
                  <a:srgbClr val="1C4587"/>
                </a:solidFill>
              </a:rPr>
              <a:t>Además de las leyes que el grupo señaló en el ejercicio anterior, otras leyes importantes son:</a:t>
            </a:r>
            <a:endParaRPr sz="1200">
              <a:solidFill>
                <a:srgbClr val="1C4587"/>
              </a:solidFill>
            </a:endParaRPr>
          </a:p>
        </p:txBody>
      </p:sp>
      <p:sp>
        <p:nvSpPr>
          <p:cNvPr id="69" name="Google Shape;69;p14"/>
          <p:cNvSpPr/>
          <p:nvPr/>
        </p:nvSpPr>
        <p:spPr>
          <a:xfrm>
            <a:off x="0" y="3218625"/>
            <a:ext cx="9144000" cy="1924800"/>
          </a:xfrm>
          <a:prstGeom prst="rect">
            <a:avLst/>
          </a:pr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0" name="Google Shape;70;p14"/>
          <p:cNvPicPr preferRelativeResize="0"/>
          <p:nvPr/>
        </p:nvPicPr>
        <p:blipFill rotWithShape="1">
          <a:blip r:embed="rId4">
            <a:alphaModFix/>
          </a:blip>
          <a:srcRect b="38654"/>
          <a:stretch/>
        </p:blipFill>
        <p:spPr>
          <a:xfrm>
            <a:off x="3373775" y="1988225"/>
            <a:ext cx="3736549" cy="3155274"/>
          </a:xfrm>
          <a:prstGeom prst="rect">
            <a:avLst/>
          </a:prstGeom>
          <a:noFill/>
          <a:ln>
            <a:noFill/>
          </a:ln>
        </p:spPr>
      </p:pic>
      <p:sp>
        <p:nvSpPr>
          <p:cNvPr id="71" name="Google Shape;71;p14"/>
          <p:cNvSpPr/>
          <p:nvPr/>
        </p:nvSpPr>
        <p:spPr>
          <a:xfrm>
            <a:off x="3596225" y="3752025"/>
            <a:ext cx="3354300" cy="1391400"/>
          </a:xfrm>
          <a:prstGeom prst="rect">
            <a:avLst/>
          </a:pr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4"/>
          <p:cNvSpPr txBox="1"/>
          <p:nvPr/>
        </p:nvSpPr>
        <p:spPr>
          <a:xfrm>
            <a:off x="1047900" y="3293175"/>
            <a:ext cx="6489600" cy="1491300"/>
          </a:xfrm>
          <a:prstGeom prst="rect">
            <a:avLst/>
          </a:prstGeom>
          <a:noFill/>
          <a:ln>
            <a:noFill/>
          </a:ln>
        </p:spPr>
        <p:txBody>
          <a:bodyPr spcFirstLastPara="1" wrap="square" lIns="91425" tIns="91425" rIns="91425" bIns="91425" anchor="t" anchorCtr="0">
            <a:noAutofit/>
          </a:bodyPr>
          <a:lstStyle/>
          <a:p>
            <a:pPr marL="457200" lvl="0" indent="457200" algn="just" rtl="0">
              <a:spcBef>
                <a:spcPts val="0"/>
              </a:spcBef>
              <a:spcAft>
                <a:spcPts val="0"/>
              </a:spcAft>
              <a:buNone/>
            </a:pPr>
            <a:r>
              <a:rPr lang="en" sz="2000">
                <a:solidFill>
                  <a:srgbClr val="F1C232"/>
                </a:solidFill>
                <a:latin typeface="Caveat"/>
                <a:ea typeface="Caveat"/>
                <a:cs typeface="Caveat"/>
                <a:sym typeface="Caveat"/>
              </a:rPr>
              <a:t>AQUÍ</a:t>
            </a:r>
            <a:endParaRPr sz="2000">
              <a:solidFill>
                <a:srgbClr val="F1C232"/>
              </a:solidFill>
              <a:latin typeface="Caveat"/>
              <a:ea typeface="Caveat"/>
              <a:cs typeface="Caveat"/>
              <a:sym typeface="Caveat"/>
            </a:endParaRPr>
          </a:p>
          <a:p>
            <a:pPr marL="0" lvl="0" indent="0" algn="just" rtl="0">
              <a:spcBef>
                <a:spcPts val="0"/>
              </a:spcBef>
              <a:spcAft>
                <a:spcPts val="0"/>
              </a:spcAft>
              <a:buNone/>
            </a:pPr>
            <a:endParaRPr>
              <a:solidFill>
                <a:srgbClr val="F1C232"/>
              </a:solidFill>
              <a:latin typeface="Avenir"/>
              <a:ea typeface="Avenir"/>
              <a:cs typeface="Avenir"/>
              <a:sym typeface="Avenir"/>
            </a:endParaRPr>
          </a:p>
          <a:p>
            <a:pPr marL="0" lvl="0" indent="0" algn="just" rtl="0">
              <a:spcBef>
                <a:spcPts val="0"/>
              </a:spcBef>
              <a:spcAft>
                <a:spcPts val="0"/>
              </a:spcAft>
              <a:buNone/>
            </a:pPr>
            <a:r>
              <a:rPr lang="en" sz="1200">
                <a:solidFill>
                  <a:schemeClr val="lt1"/>
                </a:solidFill>
              </a:rPr>
              <a:t>La facilitadora añade cualquier información que haya investigado sobre otras leyes específicas del país a las cuales las mujeres han contribuido durante el transcurso de los años. Pone cada una de las leyes en una tarjeta y las añade a las que el grupo mencionó en la actividad anterior.</a:t>
            </a:r>
            <a:endParaRPr sz="1200">
              <a:solidFill>
                <a:srgbClr val="FFFFFF"/>
              </a:solidFill>
            </a:endParaRPr>
          </a:p>
        </p:txBody>
      </p:sp>
      <p:pic>
        <p:nvPicPr>
          <p:cNvPr id="73" name="Google Shape;73;p14"/>
          <p:cNvPicPr preferRelativeResize="0"/>
          <p:nvPr/>
        </p:nvPicPr>
        <p:blipFill>
          <a:blip r:embed="rId5">
            <a:alphaModFix/>
          </a:blip>
          <a:stretch>
            <a:fillRect/>
          </a:stretch>
        </p:blipFill>
        <p:spPr>
          <a:xfrm>
            <a:off x="2774589" y="3433864"/>
            <a:ext cx="828475" cy="259175"/>
          </a:xfrm>
          <a:prstGeom prst="rect">
            <a:avLst/>
          </a:prstGeom>
          <a:noFill/>
          <a:ln>
            <a:noFill/>
          </a:ln>
        </p:spPr>
      </p:pic>
      <p:sp>
        <p:nvSpPr>
          <p:cNvPr id="74" name="Google Shape;74;p14"/>
          <p:cNvSpPr/>
          <p:nvPr/>
        </p:nvSpPr>
        <p:spPr>
          <a:xfrm>
            <a:off x="4252650" y="2569250"/>
            <a:ext cx="99600" cy="99600"/>
          </a:xfrm>
          <a:prstGeom prst="ellipse">
            <a:avLst/>
          </a:pr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4"/>
          <p:cNvSpPr/>
          <p:nvPr/>
        </p:nvSpPr>
        <p:spPr>
          <a:xfrm>
            <a:off x="4252650" y="2950250"/>
            <a:ext cx="99600" cy="99600"/>
          </a:xfrm>
          <a:prstGeom prst="ellipse">
            <a:avLst/>
          </a:pr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4"/>
          <p:cNvSpPr/>
          <p:nvPr/>
        </p:nvSpPr>
        <p:spPr>
          <a:xfrm>
            <a:off x="4252650" y="3331250"/>
            <a:ext cx="99600" cy="99600"/>
          </a:xfrm>
          <a:prstGeom prst="ellipse">
            <a:avLst/>
          </a:pr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80"/>
        <p:cNvGrpSpPr/>
        <p:nvPr/>
      </p:nvGrpSpPr>
      <p:grpSpPr>
        <a:xfrm>
          <a:off x="0" y="0"/>
          <a:ext cx="0" cy="0"/>
          <a:chOff x="0" y="0"/>
          <a:chExt cx="0" cy="0"/>
        </a:xfrm>
      </p:grpSpPr>
      <p:sp>
        <p:nvSpPr>
          <p:cNvPr id="81" name="Google Shape;81;p15"/>
          <p:cNvSpPr txBox="1">
            <a:spLocks noGrp="1"/>
          </p:cNvSpPr>
          <p:nvPr>
            <p:ph type="subTitle" idx="1"/>
          </p:nvPr>
        </p:nvSpPr>
        <p:spPr>
          <a:xfrm>
            <a:off x="311700" y="203300"/>
            <a:ext cx="2391600" cy="57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3D85C6"/>
                </a:solidFill>
                <a:latin typeface="Oswald"/>
                <a:ea typeface="Oswald"/>
                <a:cs typeface="Oswald"/>
                <a:sym typeface="Oswald"/>
              </a:rPr>
              <a:t>SEGUNDA PARTE</a:t>
            </a:r>
            <a:endParaRPr sz="2400">
              <a:solidFill>
                <a:srgbClr val="3D85C6"/>
              </a:solidFill>
              <a:latin typeface="Oswald"/>
              <a:ea typeface="Oswald"/>
              <a:cs typeface="Oswald"/>
              <a:sym typeface="Oswald"/>
            </a:endParaRPr>
          </a:p>
        </p:txBody>
      </p:sp>
      <p:sp>
        <p:nvSpPr>
          <p:cNvPr id="82" name="Google Shape;82;p15"/>
          <p:cNvSpPr txBox="1"/>
          <p:nvPr/>
        </p:nvSpPr>
        <p:spPr>
          <a:xfrm>
            <a:off x="3224850" y="1326425"/>
            <a:ext cx="4735800" cy="9162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sz="1200">
                <a:solidFill>
                  <a:srgbClr val="F1C232"/>
                </a:solidFill>
              </a:rPr>
              <a:t>●</a:t>
            </a:r>
            <a:r>
              <a:rPr lang="en" sz="1200">
                <a:solidFill>
                  <a:srgbClr val="FFD966"/>
                </a:solidFill>
              </a:rPr>
              <a:t> </a:t>
            </a:r>
            <a:r>
              <a:rPr lang="en" sz="1200">
                <a:solidFill>
                  <a:srgbClr val="1C4587"/>
                </a:solidFill>
              </a:rPr>
              <a:t>  </a:t>
            </a:r>
            <a:r>
              <a:rPr lang="en" sz="1200">
                <a:solidFill>
                  <a:srgbClr val="A64D79"/>
                </a:solidFill>
              </a:rPr>
              <a:t> En Colombia</a:t>
            </a:r>
            <a:r>
              <a:rPr lang="en" sz="1200">
                <a:solidFill>
                  <a:srgbClr val="1C4587"/>
                </a:solidFill>
              </a:rPr>
              <a:t>, después de firmados en 2016 los Acuerdos de Paz entre la guerrilla y el gobierno, las mujeres consiguieron que se constituyera la Subcomisión de Género, un mecanismo encargado de incorporar los derechos, demandas y necesidades de las mujeres.</a:t>
            </a:r>
            <a:endParaRPr sz="1200">
              <a:solidFill>
                <a:srgbClr val="1C4587"/>
              </a:solidFill>
            </a:endParaRPr>
          </a:p>
          <a:p>
            <a:pPr marL="0" lvl="0" indent="0" algn="just" rtl="0">
              <a:spcBef>
                <a:spcPts val="0"/>
              </a:spcBef>
              <a:spcAft>
                <a:spcPts val="0"/>
              </a:spcAft>
              <a:buClr>
                <a:schemeClr val="dk1"/>
              </a:buClr>
              <a:buSzPts val="1100"/>
              <a:buFont typeface="Arial"/>
              <a:buNone/>
            </a:pPr>
            <a:endParaRPr sz="1200">
              <a:solidFill>
                <a:srgbClr val="1C4587"/>
              </a:solidFill>
            </a:endParaRPr>
          </a:p>
          <a:p>
            <a:pPr marL="0" lvl="0" indent="0" algn="just" rtl="0">
              <a:spcBef>
                <a:spcPts val="0"/>
              </a:spcBef>
              <a:spcAft>
                <a:spcPts val="0"/>
              </a:spcAft>
              <a:buNone/>
            </a:pPr>
            <a:endParaRPr sz="1200">
              <a:solidFill>
                <a:srgbClr val="1C4587"/>
              </a:solidFill>
            </a:endParaRPr>
          </a:p>
        </p:txBody>
      </p:sp>
      <p:sp>
        <p:nvSpPr>
          <p:cNvPr id="83" name="Google Shape;83;p15"/>
          <p:cNvSpPr txBox="1"/>
          <p:nvPr/>
        </p:nvSpPr>
        <p:spPr>
          <a:xfrm>
            <a:off x="297150" y="692475"/>
            <a:ext cx="8549700" cy="5739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sz="1200">
                <a:solidFill>
                  <a:srgbClr val="1C4587"/>
                </a:solidFill>
              </a:rPr>
              <a:t>Ahora vamos a conocer experiencias de otros lugares, donde la determinación y lucha de las mujeres hicieron posible la creación de leyes y políticas favorables a sus derechos. Estas experiencias ¡son inspiradoras!</a:t>
            </a:r>
            <a:endParaRPr sz="1200">
              <a:solidFill>
                <a:srgbClr val="1C4587"/>
              </a:solidFill>
            </a:endParaRPr>
          </a:p>
        </p:txBody>
      </p:sp>
      <p:sp>
        <p:nvSpPr>
          <p:cNvPr id="84" name="Google Shape;84;p15"/>
          <p:cNvSpPr txBox="1"/>
          <p:nvPr/>
        </p:nvSpPr>
        <p:spPr>
          <a:xfrm>
            <a:off x="2999375" y="2438925"/>
            <a:ext cx="3282300" cy="16563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sz="1200">
                <a:solidFill>
                  <a:srgbClr val="F1C232"/>
                </a:solidFill>
              </a:rPr>
              <a:t>●</a:t>
            </a:r>
            <a:r>
              <a:rPr lang="en" sz="1200">
                <a:solidFill>
                  <a:srgbClr val="FFD966"/>
                </a:solidFill>
              </a:rPr>
              <a:t> </a:t>
            </a:r>
            <a:r>
              <a:rPr lang="en" sz="1200">
                <a:solidFill>
                  <a:srgbClr val="1C4587"/>
                </a:solidFill>
              </a:rPr>
              <a:t>   </a:t>
            </a:r>
            <a:r>
              <a:rPr lang="en" sz="1200">
                <a:solidFill>
                  <a:srgbClr val="A64D79"/>
                </a:solidFill>
              </a:rPr>
              <a:t>In Indonesia</a:t>
            </a:r>
            <a:r>
              <a:rPr lang="en" sz="1200">
                <a:solidFill>
                  <a:srgbClr val="1C4587"/>
                </a:solidFill>
              </a:rPr>
              <a:t>, un país en el que a las jefas de familia no se les permiten los mismos derechos que a los hombres, la organización PEKKA logró que las mujeres fueran reconocidas legalmente como cabeza o jefa de familia. Obtener documentos legales resulta algo imprescindible para acceder a servicios sociales</a:t>
            </a:r>
            <a:r>
              <a:rPr lang="en" sz="1200" baseline="30000">
                <a:solidFill>
                  <a:srgbClr val="1C4587"/>
                </a:solidFill>
              </a:rPr>
              <a:t>1</a:t>
            </a:r>
            <a:r>
              <a:rPr lang="en" sz="1200">
                <a:solidFill>
                  <a:srgbClr val="1C4587"/>
                </a:solidFill>
              </a:rPr>
              <a:t>.</a:t>
            </a:r>
            <a:endParaRPr sz="1200">
              <a:solidFill>
                <a:srgbClr val="1C4587"/>
              </a:solidFill>
            </a:endParaRPr>
          </a:p>
          <a:p>
            <a:pPr marL="0" lvl="0" indent="0" algn="just" rtl="0">
              <a:spcBef>
                <a:spcPts val="0"/>
              </a:spcBef>
              <a:spcAft>
                <a:spcPts val="0"/>
              </a:spcAft>
              <a:buNone/>
            </a:pPr>
            <a:endParaRPr sz="1200">
              <a:solidFill>
                <a:srgbClr val="1C4587"/>
              </a:solidFill>
            </a:endParaRPr>
          </a:p>
        </p:txBody>
      </p:sp>
      <p:pic>
        <p:nvPicPr>
          <p:cNvPr id="85" name="Google Shape;85;p15"/>
          <p:cNvPicPr preferRelativeResize="0"/>
          <p:nvPr/>
        </p:nvPicPr>
        <p:blipFill>
          <a:blip r:embed="rId3">
            <a:alphaModFix/>
          </a:blip>
          <a:stretch>
            <a:fillRect/>
          </a:stretch>
        </p:blipFill>
        <p:spPr>
          <a:xfrm>
            <a:off x="6436600" y="1765350"/>
            <a:ext cx="2500999" cy="3364350"/>
          </a:xfrm>
          <a:prstGeom prst="rect">
            <a:avLst/>
          </a:prstGeom>
          <a:noFill/>
          <a:ln>
            <a:noFill/>
          </a:ln>
        </p:spPr>
      </p:pic>
      <p:pic>
        <p:nvPicPr>
          <p:cNvPr id="86" name="Google Shape;86;p15"/>
          <p:cNvPicPr preferRelativeResize="0"/>
          <p:nvPr/>
        </p:nvPicPr>
        <p:blipFill>
          <a:blip r:embed="rId4">
            <a:alphaModFix/>
          </a:blip>
          <a:stretch>
            <a:fillRect/>
          </a:stretch>
        </p:blipFill>
        <p:spPr>
          <a:xfrm>
            <a:off x="0" y="1168800"/>
            <a:ext cx="3224851" cy="2839225"/>
          </a:xfrm>
          <a:prstGeom prst="rect">
            <a:avLst/>
          </a:prstGeom>
          <a:noFill/>
          <a:ln>
            <a:noFill/>
          </a:ln>
        </p:spPr>
      </p:pic>
      <p:sp>
        <p:nvSpPr>
          <p:cNvPr id="87" name="Google Shape;87;p15"/>
          <p:cNvSpPr txBox="1"/>
          <p:nvPr/>
        </p:nvSpPr>
        <p:spPr>
          <a:xfrm>
            <a:off x="851800" y="4239175"/>
            <a:ext cx="5970000" cy="66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3D85C6"/>
                </a:solidFill>
              </a:rPr>
              <a:t>1	Zulminarni, Nani, Valerie Miller, Alexa Bradley, Angela Bailey, and Jonathan Fox. 2018. “Movement-building for Accountability: Learning from Indonesian Women’s Organizing.”</a:t>
            </a:r>
            <a:endParaRPr sz="1000">
              <a:solidFill>
                <a:srgbClr val="3D85C6"/>
              </a:solidFill>
            </a:endParaRPr>
          </a:p>
          <a:p>
            <a:pPr marL="0" lvl="0" indent="0" algn="l" rtl="0">
              <a:spcBef>
                <a:spcPts val="0"/>
              </a:spcBef>
              <a:spcAft>
                <a:spcPts val="0"/>
              </a:spcAft>
              <a:buNone/>
            </a:pPr>
            <a:r>
              <a:rPr lang="en" sz="1000">
                <a:solidFill>
                  <a:srgbClr val="3D85C6"/>
                </a:solidFill>
              </a:rPr>
              <a:t>Accountability Research Center, Accountability Working Paper 3 </a:t>
            </a:r>
            <a:r>
              <a:rPr lang="en" sz="1000" u="sng">
                <a:solidFill>
                  <a:schemeClr val="hlink"/>
                </a:solidFill>
                <a:hlinkClick r:id="rId5"/>
              </a:rPr>
              <a:t>https://accountabilityresearch.org/wp-content/uploads/2018/10/WP3-Indonesia_Oct18_web-1.pdf</a:t>
            </a:r>
            <a:endParaRPr sz="1000">
              <a:solidFill>
                <a:srgbClr val="3D85C6"/>
              </a:solidFill>
            </a:endParaRPr>
          </a:p>
        </p:txBody>
      </p:sp>
      <p:cxnSp>
        <p:nvCxnSpPr>
          <p:cNvPr id="88" name="Google Shape;88;p15"/>
          <p:cNvCxnSpPr/>
          <p:nvPr/>
        </p:nvCxnSpPr>
        <p:spPr>
          <a:xfrm>
            <a:off x="884525" y="4174200"/>
            <a:ext cx="1013700" cy="0"/>
          </a:xfrm>
          <a:prstGeom prst="straightConnector1">
            <a:avLst/>
          </a:prstGeom>
          <a:noFill/>
          <a:ln w="9525" cap="flat" cmpd="sng">
            <a:solidFill>
              <a:srgbClr val="6FA8DC"/>
            </a:solidFill>
            <a:prstDash val="solid"/>
            <a:round/>
            <a:headEnd type="none" w="med" len="med"/>
            <a:tailEnd type="none" w="med" len="med"/>
          </a:ln>
        </p:spPr>
      </p:cxnSp>
      <p:sp>
        <p:nvSpPr>
          <p:cNvPr id="89" name="Google Shape;89;p15"/>
          <p:cNvSpPr txBox="1">
            <a:spLocks noGrp="1"/>
          </p:cNvSpPr>
          <p:nvPr>
            <p:ph type="subTitle" idx="1"/>
          </p:nvPr>
        </p:nvSpPr>
        <p:spPr>
          <a:xfrm rot="-489964">
            <a:off x="1105534" y="2755367"/>
            <a:ext cx="1013779" cy="57402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400">
                <a:solidFill>
                  <a:srgbClr val="A64D79"/>
                </a:solidFill>
                <a:latin typeface="Caveat"/>
                <a:ea typeface="Caveat"/>
                <a:cs typeface="Caveat"/>
                <a:sym typeface="Caveat"/>
              </a:rPr>
              <a:t>GENDER</a:t>
            </a:r>
            <a:endParaRPr sz="1400">
              <a:solidFill>
                <a:srgbClr val="A64D79"/>
              </a:solidFill>
              <a:latin typeface="Caveat"/>
              <a:ea typeface="Caveat"/>
              <a:cs typeface="Caveat"/>
              <a:sym typeface="Caveat"/>
            </a:endParaRPr>
          </a:p>
          <a:p>
            <a:pPr marL="0" lvl="0" indent="0" algn="ctr" rtl="0">
              <a:spcBef>
                <a:spcPts val="0"/>
              </a:spcBef>
              <a:spcAft>
                <a:spcPts val="0"/>
              </a:spcAft>
              <a:buNone/>
            </a:pPr>
            <a:r>
              <a:rPr lang="en" sz="1000">
                <a:solidFill>
                  <a:srgbClr val="A64D79"/>
                </a:solidFill>
                <a:latin typeface="Caveat"/>
                <a:ea typeface="Caveat"/>
                <a:cs typeface="Caveat"/>
                <a:sym typeface="Caveat"/>
              </a:rPr>
              <a:t>SUBCOMMITTEE</a:t>
            </a:r>
            <a:endParaRPr sz="1000">
              <a:solidFill>
                <a:srgbClr val="A64D79"/>
              </a:solidFill>
              <a:latin typeface="Caveat"/>
              <a:ea typeface="Caveat"/>
              <a:cs typeface="Caveat"/>
              <a:sym typeface="Cave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93"/>
        <p:cNvGrpSpPr/>
        <p:nvPr/>
      </p:nvGrpSpPr>
      <p:grpSpPr>
        <a:xfrm>
          <a:off x="0" y="0"/>
          <a:ext cx="0" cy="0"/>
          <a:chOff x="0" y="0"/>
          <a:chExt cx="0" cy="0"/>
        </a:xfrm>
      </p:grpSpPr>
      <p:sp>
        <p:nvSpPr>
          <p:cNvPr id="94" name="Google Shape;94;p16"/>
          <p:cNvSpPr/>
          <p:nvPr/>
        </p:nvSpPr>
        <p:spPr>
          <a:xfrm>
            <a:off x="0" y="3418050"/>
            <a:ext cx="9144000" cy="1725300"/>
          </a:xfrm>
          <a:prstGeom prst="rect">
            <a:avLst/>
          </a:pr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6"/>
          <p:cNvSpPr txBox="1"/>
          <p:nvPr/>
        </p:nvSpPr>
        <p:spPr>
          <a:xfrm>
            <a:off x="1532675" y="3590850"/>
            <a:ext cx="6248700" cy="11568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n">
                <a:solidFill>
                  <a:srgbClr val="F1C232"/>
                </a:solidFill>
              </a:rPr>
              <a:t>PREGUNTAS AL GRUPO:</a:t>
            </a:r>
            <a:endParaRPr>
              <a:solidFill>
                <a:srgbClr val="F1C232"/>
              </a:solidFill>
            </a:endParaRPr>
          </a:p>
          <a:p>
            <a:pPr marL="0" lvl="0" indent="0" algn="just" rtl="0">
              <a:spcBef>
                <a:spcPts val="0"/>
              </a:spcBef>
              <a:spcAft>
                <a:spcPts val="0"/>
              </a:spcAft>
              <a:buNone/>
            </a:pPr>
            <a:endParaRPr>
              <a:solidFill>
                <a:srgbClr val="F1C232"/>
              </a:solidFill>
            </a:endParaRPr>
          </a:p>
          <a:p>
            <a:pPr marL="0" lvl="0" indent="0" algn="just" rtl="0">
              <a:spcBef>
                <a:spcPts val="0"/>
              </a:spcBef>
              <a:spcAft>
                <a:spcPts val="0"/>
              </a:spcAft>
              <a:buNone/>
            </a:pPr>
            <a:endParaRPr>
              <a:solidFill>
                <a:srgbClr val="F1C232"/>
              </a:solidFill>
            </a:endParaRPr>
          </a:p>
          <a:p>
            <a:pPr marL="0" lvl="0" indent="0" algn="just" rtl="0">
              <a:spcBef>
                <a:spcPts val="0"/>
              </a:spcBef>
              <a:spcAft>
                <a:spcPts val="0"/>
              </a:spcAft>
              <a:buClr>
                <a:schemeClr val="dk1"/>
              </a:buClr>
              <a:buSzPts val="1100"/>
              <a:buFont typeface="Arial"/>
              <a:buNone/>
            </a:pPr>
            <a:r>
              <a:rPr lang="en" sz="1200">
                <a:solidFill>
                  <a:srgbClr val="FFFFFF"/>
                </a:solidFill>
              </a:rPr>
              <a:t>¿Qué les parecen estos ejemplos?</a:t>
            </a:r>
            <a:endParaRPr sz="1200">
              <a:solidFill>
                <a:srgbClr val="FFFFFF"/>
              </a:solidFill>
            </a:endParaRPr>
          </a:p>
          <a:p>
            <a:pPr marL="0" lvl="0" indent="0" algn="just" rtl="0">
              <a:spcBef>
                <a:spcPts val="0"/>
              </a:spcBef>
              <a:spcAft>
                <a:spcPts val="0"/>
              </a:spcAft>
              <a:buNone/>
            </a:pPr>
            <a:r>
              <a:rPr lang="en" sz="1200">
                <a:solidFill>
                  <a:srgbClr val="FFFFFF"/>
                </a:solidFill>
              </a:rPr>
              <a:t>¿Conocen leyes de otros países que hayan hecho posible la lucha de las mujeres para avanzar en sus derechos y los de sus pueblos? ¿Cuáles son algunas?</a:t>
            </a:r>
            <a:endParaRPr sz="1200">
              <a:solidFill>
                <a:srgbClr val="FFFFFF"/>
              </a:solidFill>
            </a:endParaRPr>
          </a:p>
        </p:txBody>
      </p:sp>
      <p:pic>
        <p:nvPicPr>
          <p:cNvPr id="96" name="Google Shape;96;p16"/>
          <p:cNvPicPr preferRelativeResize="0"/>
          <p:nvPr/>
        </p:nvPicPr>
        <p:blipFill>
          <a:blip r:embed="rId3">
            <a:alphaModFix/>
          </a:blip>
          <a:stretch>
            <a:fillRect/>
          </a:stretch>
        </p:blipFill>
        <p:spPr>
          <a:xfrm>
            <a:off x="1530900" y="3905352"/>
            <a:ext cx="2616023" cy="150725"/>
          </a:xfrm>
          <a:prstGeom prst="rect">
            <a:avLst/>
          </a:prstGeom>
          <a:noFill/>
          <a:ln>
            <a:noFill/>
          </a:ln>
        </p:spPr>
      </p:pic>
      <p:pic>
        <p:nvPicPr>
          <p:cNvPr id="97" name="Google Shape;97;p16"/>
          <p:cNvPicPr preferRelativeResize="0"/>
          <p:nvPr/>
        </p:nvPicPr>
        <p:blipFill>
          <a:blip r:embed="rId4">
            <a:alphaModFix/>
          </a:blip>
          <a:stretch>
            <a:fillRect/>
          </a:stretch>
        </p:blipFill>
        <p:spPr>
          <a:xfrm>
            <a:off x="6730775" y="152400"/>
            <a:ext cx="2403544" cy="3113251"/>
          </a:xfrm>
          <a:prstGeom prst="rect">
            <a:avLst/>
          </a:prstGeom>
          <a:noFill/>
          <a:ln>
            <a:noFill/>
          </a:ln>
        </p:spPr>
      </p:pic>
      <p:pic>
        <p:nvPicPr>
          <p:cNvPr id="98" name="Google Shape;98;p16"/>
          <p:cNvPicPr preferRelativeResize="0"/>
          <p:nvPr/>
        </p:nvPicPr>
        <p:blipFill rotWithShape="1">
          <a:blip r:embed="rId5">
            <a:alphaModFix/>
          </a:blip>
          <a:srcRect l="5458" r="18726"/>
          <a:stretch/>
        </p:blipFill>
        <p:spPr>
          <a:xfrm>
            <a:off x="-24025" y="152400"/>
            <a:ext cx="2368176" cy="3113251"/>
          </a:xfrm>
          <a:prstGeom prst="rect">
            <a:avLst/>
          </a:prstGeom>
          <a:noFill/>
          <a:ln>
            <a:noFill/>
          </a:ln>
        </p:spPr>
      </p:pic>
      <p:sp>
        <p:nvSpPr>
          <p:cNvPr id="99" name="Google Shape;99;p16"/>
          <p:cNvSpPr txBox="1"/>
          <p:nvPr/>
        </p:nvSpPr>
        <p:spPr>
          <a:xfrm>
            <a:off x="2356200" y="283325"/>
            <a:ext cx="4431600" cy="16308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sz="1200">
                <a:solidFill>
                  <a:srgbClr val="F1C232"/>
                </a:solidFill>
              </a:rPr>
              <a:t>●    </a:t>
            </a:r>
            <a:r>
              <a:rPr lang="en" sz="1200">
                <a:solidFill>
                  <a:srgbClr val="A64D79"/>
                </a:solidFill>
              </a:rPr>
              <a:t>En Sudáfrica</a:t>
            </a:r>
            <a:r>
              <a:rPr lang="en" sz="1200">
                <a:solidFill>
                  <a:srgbClr val="0B5394"/>
                </a:solidFill>
              </a:rPr>
              <a:t>, por la colonización y el régimen racista del apartheid, las mujeres perdieron todo derecho y acceso a la tierra. Erradicado el apartheid, los cambios legales sobre la tenencia de la tierra no garantizaron que las mujeres recuperaran el acceso a casas y terrenos. Gracias a su lucha se logró que en 2007 la ley reconociera esta desigualdad. Sin embargo, las autoridades tradicionales muchas veces no quieren reconocer esta legislación, lo que lleva a las mujeres a seguir luchando.</a:t>
            </a:r>
            <a:endParaRPr sz="1200">
              <a:solidFill>
                <a:srgbClr val="0B5394"/>
              </a:solidFill>
            </a:endParaRPr>
          </a:p>
          <a:p>
            <a:pPr marL="0" lvl="0" indent="0" algn="just" rtl="0">
              <a:spcBef>
                <a:spcPts val="0"/>
              </a:spcBef>
              <a:spcAft>
                <a:spcPts val="0"/>
              </a:spcAft>
              <a:buClr>
                <a:schemeClr val="dk1"/>
              </a:buClr>
              <a:buSzPts val="1100"/>
              <a:buFont typeface="Arial"/>
              <a:buNone/>
            </a:pPr>
            <a:endParaRPr sz="1200">
              <a:solidFill>
                <a:srgbClr val="0B5394"/>
              </a:solidFill>
            </a:endParaRPr>
          </a:p>
          <a:p>
            <a:pPr marL="0" lvl="0" indent="0" algn="just" rtl="0">
              <a:spcBef>
                <a:spcPts val="0"/>
              </a:spcBef>
              <a:spcAft>
                <a:spcPts val="0"/>
              </a:spcAft>
              <a:buNone/>
            </a:pPr>
            <a:endParaRPr sz="1200">
              <a:solidFill>
                <a:srgbClr val="0B5394"/>
              </a:solidFill>
            </a:endParaRPr>
          </a:p>
        </p:txBody>
      </p:sp>
      <p:sp>
        <p:nvSpPr>
          <p:cNvPr id="100" name="Google Shape;100;p16"/>
          <p:cNvSpPr txBox="1"/>
          <p:nvPr/>
        </p:nvSpPr>
        <p:spPr>
          <a:xfrm>
            <a:off x="2441225" y="1993350"/>
            <a:ext cx="4431600" cy="11568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sz="1200">
                <a:solidFill>
                  <a:srgbClr val="F1C232"/>
                </a:solidFill>
              </a:rPr>
              <a:t>●    </a:t>
            </a:r>
            <a:r>
              <a:rPr lang="en" sz="1200">
                <a:solidFill>
                  <a:srgbClr val="A64D79"/>
                </a:solidFill>
              </a:rPr>
              <a:t>En Kurdistán sirio</a:t>
            </a:r>
            <a:r>
              <a:rPr lang="en" sz="1200">
                <a:solidFill>
                  <a:srgbClr val="0B5394"/>
                </a:solidFill>
              </a:rPr>
              <a:t>, las mujeres lograron que, a pesar de vivir en un contexto de guerra y violencia, se prohibiera el matrimonio infantil y la poligamia en sus comunidades. Además, establecieron un sistema en el cual cada cargo debe de estar codirigido por un hombre y una mujer.</a:t>
            </a:r>
            <a:endParaRPr sz="1200">
              <a:solidFill>
                <a:srgbClr val="0B5394"/>
              </a:solidFill>
            </a:endParaRPr>
          </a:p>
        </p:txBody>
      </p:sp>
      <p:sp>
        <p:nvSpPr>
          <p:cNvPr id="101" name="Google Shape;101;p16"/>
          <p:cNvSpPr txBox="1">
            <a:spLocks noGrp="1"/>
          </p:cNvSpPr>
          <p:nvPr>
            <p:ph type="subTitle" idx="1"/>
          </p:nvPr>
        </p:nvSpPr>
        <p:spPr>
          <a:xfrm rot="-1770940">
            <a:off x="1087498" y="1127600"/>
            <a:ext cx="1013880" cy="57404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400">
                <a:solidFill>
                  <a:srgbClr val="A64D79"/>
                </a:solidFill>
                <a:latin typeface="Caveat"/>
                <a:ea typeface="Caveat"/>
                <a:cs typeface="Caveat"/>
                <a:sym typeface="Caveat"/>
              </a:rPr>
              <a:t>ACCESS</a:t>
            </a:r>
            <a:endParaRPr sz="1400">
              <a:solidFill>
                <a:srgbClr val="A64D79"/>
              </a:solidFill>
              <a:latin typeface="Caveat"/>
              <a:ea typeface="Caveat"/>
              <a:cs typeface="Caveat"/>
              <a:sym typeface="Caveat"/>
            </a:endParaRPr>
          </a:p>
          <a:p>
            <a:pPr marL="0" lvl="0" indent="0" algn="ctr" rtl="0">
              <a:spcBef>
                <a:spcPts val="0"/>
              </a:spcBef>
              <a:spcAft>
                <a:spcPts val="0"/>
              </a:spcAft>
              <a:buNone/>
            </a:pPr>
            <a:r>
              <a:rPr lang="en" sz="1000">
                <a:solidFill>
                  <a:srgbClr val="A64D79"/>
                </a:solidFill>
                <a:latin typeface="Caveat"/>
                <a:ea typeface="Caveat"/>
                <a:cs typeface="Caveat"/>
                <a:sym typeface="Caveat"/>
              </a:rPr>
              <a:t>TO LAND</a:t>
            </a:r>
            <a:endParaRPr sz="1000">
              <a:solidFill>
                <a:srgbClr val="A64D79"/>
              </a:solidFill>
              <a:latin typeface="Caveat"/>
              <a:ea typeface="Caveat"/>
              <a:cs typeface="Caveat"/>
              <a:sym typeface="Caveat"/>
            </a:endParaRPr>
          </a:p>
        </p:txBody>
      </p:sp>
      <p:sp>
        <p:nvSpPr>
          <p:cNvPr id="102" name="Google Shape;102;p16"/>
          <p:cNvSpPr txBox="1">
            <a:spLocks noGrp="1"/>
          </p:cNvSpPr>
          <p:nvPr>
            <p:ph type="subTitle" idx="1"/>
          </p:nvPr>
        </p:nvSpPr>
        <p:spPr>
          <a:xfrm rot="913179">
            <a:off x="7321421" y="1159654"/>
            <a:ext cx="637665" cy="84529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400">
                <a:solidFill>
                  <a:srgbClr val="A64D79"/>
                </a:solidFill>
                <a:latin typeface="Caveat"/>
                <a:ea typeface="Caveat"/>
                <a:cs typeface="Caveat"/>
                <a:sym typeface="Caveat"/>
              </a:rPr>
              <a:t>NO</a:t>
            </a:r>
            <a:endParaRPr sz="1400">
              <a:solidFill>
                <a:srgbClr val="A64D79"/>
              </a:solidFill>
              <a:latin typeface="Caveat"/>
              <a:ea typeface="Caveat"/>
              <a:cs typeface="Caveat"/>
              <a:sym typeface="Caveat"/>
            </a:endParaRPr>
          </a:p>
          <a:p>
            <a:pPr marL="0" lvl="0" indent="0" algn="ctr" rtl="0">
              <a:spcBef>
                <a:spcPts val="0"/>
              </a:spcBef>
              <a:spcAft>
                <a:spcPts val="0"/>
              </a:spcAft>
              <a:buNone/>
            </a:pPr>
            <a:r>
              <a:rPr lang="en" sz="1000">
                <a:solidFill>
                  <a:srgbClr val="A64D79"/>
                </a:solidFill>
                <a:latin typeface="Caveat"/>
                <a:ea typeface="Caveat"/>
                <a:cs typeface="Caveat"/>
                <a:sym typeface="Caveat"/>
              </a:rPr>
              <a:t>CHILD</a:t>
            </a:r>
            <a:endParaRPr sz="1000">
              <a:solidFill>
                <a:srgbClr val="A64D79"/>
              </a:solidFill>
              <a:latin typeface="Caveat"/>
              <a:ea typeface="Caveat"/>
              <a:cs typeface="Caveat"/>
              <a:sym typeface="Caveat"/>
            </a:endParaRPr>
          </a:p>
          <a:p>
            <a:pPr marL="0" lvl="0" indent="0" algn="ctr" rtl="0">
              <a:spcBef>
                <a:spcPts val="0"/>
              </a:spcBef>
              <a:spcAft>
                <a:spcPts val="0"/>
              </a:spcAft>
              <a:buNone/>
            </a:pPr>
            <a:r>
              <a:rPr lang="en" sz="800">
                <a:solidFill>
                  <a:srgbClr val="A64D79"/>
                </a:solidFill>
                <a:latin typeface="Caveat"/>
                <a:ea typeface="Caveat"/>
                <a:cs typeface="Caveat"/>
                <a:sym typeface="Caveat"/>
              </a:rPr>
              <a:t>MARRIAGE</a:t>
            </a:r>
            <a:endParaRPr sz="800">
              <a:solidFill>
                <a:srgbClr val="A64D79"/>
              </a:solidFill>
              <a:latin typeface="Caveat"/>
              <a:ea typeface="Caveat"/>
              <a:cs typeface="Caveat"/>
              <a:sym typeface="Caveat"/>
            </a:endParaRPr>
          </a:p>
        </p:txBody>
      </p:sp>
      <p:sp>
        <p:nvSpPr>
          <p:cNvPr id="103" name="Google Shape;103;p16"/>
          <p:cNvSpPr txBox="1">
            <a:spLocks noGrp="1"/>
          </p:cNvSpPr>
          <p:nvPr>
            <p:ph type="subTitle" idx="1"/>
          </p:nvPr>
        </p:nvSpPr>
        <p:spPr>
          <a:xfrm rot="555864">
            <a:off x="396580" y="1504801"/>
            <a:ext cx="1013723" cy="57388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A64D79"/>
                </a:solidFill>
                <a:latin typeface="Caveat"/>
                <a:ea typeface="Caveat"/>
                <a:cs typeface="Caveat"/>
                <a:sym typeface="Caveat"/>
              </a:rPr>
              <a:t>EQUALITY</a:t>
            </a:r>
            <a:endParaRPr sz="1200">
              <a:solidFill>
                <a:srgbClr val="A64D79"/>
              </a:solidFill>
              <a:latin typeface="Caveat"/>
              <a:ea typeface="Caveat"/>
              <a:cs typeface="Caveat"/>
              <a:sym typeface="Caveat"/>
            </a:endParaRPr>
          </a:p>
          <a:p>
            <a:pPr marL="0" lvl="0" indent="0" algn="ctr" rtl="0">
              <a:spcBef>
                <a:spcPts val="0"/>
              </a:spcBef>
              <a:spcAft>
                <a:spcPts val="0"/>
              </a:spcAft>
              <a:buNone/>
            </a:pPr>
            <a:r>
              <a:rPr lang="en" sz="1200">
                <a:solidFill>
                  <a:srgbClr val="A64D79"/>
                </a:solidFill>
                <a:latin typeface="Caveat"/>
                <a:ea typeface="Caveat"/>
                <a:cs typeface="Caveat"/>
                <a:sym typeface="Caveat"/>
              </a:rPr>
              <a:t>OF GENRE</a:t>
            </a:r>
            <a:endParaRPr sz="1200">
              <a:solidFill>
                <a:srgbClr val="A64D79"/>
              </a:solidFill>
              <a:latin typeface="Caveat"/>
              <a:ea typeface="Caveat"/>
              <a:cs typeface="Caveat"/>
              <a:sym typeface="Caveat"/>
            </a:endParaRPr>
          </a:p>
        </p:txBody>
      </p:sp>
      <p:sp>
        <p:nvSpPr>
          <p:cNvPr id="104" name="Google Shape;104;p16"/>
          <p:cNvSpPr txBox="1">
            <a:spLocks noGrp="1"/>
          </p:cNvSpPr>
          <p:nvPr>
            <p:ph type="subTitle" idx="1"/>
          </p:nvPr>
        </p:nvSpPr>
        <p:spPr>
          <a:xfrm rot="-3017405">
            <a:off x="7887562" y="1270922"/>
            <a:ext cx="414149" cy="28739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400">
                <a:solidFill>
                  <a:srgbClr val="A64D79"/>
                </a:solidFill>
                <a:latin typeface="Caveat"/>
                <a:ea typeface="Caveat"/>
                <a:cs typeface="Caveat"/>
                <a:sym typeface="Caveat"/>
              </a:rPr>
              <a:t>NO</a:t>
            </a:r>
            <a:endParaRPr sz="800">
              <a:solidFill>
                <a:srgbClr val="A64D79"/>
              </a:solidFill>
              <a:latin typeface="Caveat"/>
              <a:ea typeface="Caveat"/>
              <a:cs typeface="Caveat"/>
              <a:sym typeface="Caveat"/>
            </a:endParaRPr>
          </a:p>
        </p:txBody>
      </p:sp>
      <p:sp>
        <p:nvSpPr>
          <p:cNvPr id="105" name="Google Shape;105;p16"/>
          <p:cNvSpPr txBox="1"/>
          <p:nvPr/>
        </p:nvSpPr>
        <p:spPr>
          <a:xfrm rot="-3286535">
            <a:off x="7802482" y="1507063"/>
            <a:ext cx="727140" cy="15048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solidFill>
                  <a:srgbClr val="A64D79"/>
                </a:solidFill>
                <a:latin typeface="Caveat"/>
                <a:ea typeface="Caveat"/>
                <a:cs typeface="Caveat"/>
                <a:sym typeface="Caveat"/>
              </a:rPr>
              <a:t>POLYGAMY</a:t>
            </a:r>
            <a:endParaRPr sz="7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109"/>
        <p:cNvGrpSpPr/>
        <p:nvPr/>
      </p:nvGrpSpPr>
      <p:grpSpPr>
        <a:xfrm>
          <a:off x="0" y="0"/>
          <a:ext cx="0" cy="0"/>
          <a:chOff x="0" y="0"/>
          <a:chExt cx="0" cy="0"/>
        </a:xfrm>
      </p:grpSpPr>
      <p:sp>
        <p:nvSpPr>
          <p:cNvPr id="110" name="Google Shape;110;p17"/>
          <p:cNvSpPr/>
          <p:nvPr/>
        </p:nvSpPr>
        <p:spPr>
          <a:xfrm>
            <a:off x="4724400" y="2344925"/>
            <a:ext cx="4419600" cy="538800"/>
          </a:xfrm>
          <a:prstGeom prst="rect">
            <a:avLst/>
          </a:pr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7"/>
          <p:cNvSpPr/>
          <p:nvPr/>
        </p:nvSpPr>
        <p:spPr>
          <a:xfrm>
            <a:off x="0" y="1759625"/>
            <a:ext cx="4572000" cy="728700"/>
          </a:xfrm>
          <a:prstGeom prst="rect">
            <a:avLst/>
          </a:pr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7"/>
          <p:cNvSpPr txBox="1">
            <a:spLocks noGrp="1"/>
          </p:cNvSpPr>
          <p:nvPr>
            <p:ph type="subTitle" idx="1"/>
          </p:nvPr>
        </p:nvSpPr>
        <p:spPr>
          <a:xfrm>
            <a:off x="311700" y="99550"/>
            <a:ext cx="2983200" cy="57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3D85C6"/>
                </a:solidFill>
                <a:latin typeface="Oswald"/>
                <a:ea typeface="Oswald"/>
                <a:cs typeface="Oswald"/>
                <a:sym typeface="Oswald"/>
              </a:rPr>
              <a:t>TERCERA PARTE</a:t>
            </a:r>
            <a:endParaRPr sz="2400">
              <a:solidFill>
                <a:srgbClr val="3D85C6"/>
              </a:solidFill>
              <a:latin typeface="Oswald"/>
              <a:ea typeface="Oswald"/>
              <a:cs typeface="Oswald"/>
              <a:sym typeface="Oswald"/>
            </a:endParaRPr>
          </a:p>
        </p:txBody>
      </p:sp>
      <p:sp>
        <p:nvSpPr>
          <p:cNvPr id="113" name="Google Shape;113;p17"/>
          <p:cNvSpPr txBox="1"/>
          <p:nvPr/>
        </p:nvSpPr>
        <p:spPr>
          <a:xfrm>
            <a:off x="311700" y="557100"/>
            <a:ext cx="4104300" cy="42402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n" sz="1200">
                <a:solidFill>
                  <a:srgbClr val="1C4587"/>
                </a:solidFill>
              </a:rPr>
              <a:t>Las luchas de las mujeres para que se reconozcan y amplíen sus derechos también han tenido logros en el ámbito internacional. Uno de los más importantes fue la promulgación de la </a:t>
            </a:r>
            <a:r>
              <a:rPr lang="en" sz="1000" b="1">
                <a:solidFill>
                  <a:srgbClr val="A64D79"/>
                </a:solidFill>
              </a:rPr>
              <a:t>Convención para la Eliminación de todas las formas de Discriminación contra la Mujer (o CEDAW por sus siglas en inglés).</a:t>
            </a:r>
            <a:endParaRPr sz="1000" b="1">
              <a:solidFill>
                <a:srgbClr val="A64D79"/>
              </a:solidFill>
            </a:endParaRPr>
          </a:p>
          <a:p>
            <a:pPr marL="0" lvl="0" indent="0" algn="just" rtl="0">
              <a:spcBef>
                <a:spcPts val="0"/>
              </a:spcBef>
              <a:spcAft>
                <a:spcPts val="0"/>
              </a:spcAft>
              <a:buClr>
                <a:schemeClr val="dk1"/>
              </a:buClr>
              <a:buSzPts val="1100"/>
              <a:buFont typeface="Arial"/>
              <a:buNone/>
            </a:pPr>
            <a:endParaRPr sz="1000" b="1">
              <a:solidFill>
                <a:srgbClr val="A64D79"/>
              </a:solidFill>
            </a:endParaRPr>
          </a:p>
          <a:p>
            <a:pPr marL="0" lvl="0" indent="0" algn="just" rtl="0">
              <a:spcBef>
                <a:spcPts val="0"/>
              </a:spcBef>
              <a:spcAft>
                <a:spcPts val="0"/>
              </a:spcAft>
              <a:buClr>
                <a:schemeClr val="dk1"/>
              </a:buClr>
              <a:buSzPts val="1100"/>
              <a:buFont typeface="Arial"/>
              <a:buNone/>
            </a:pPr>
            <a:r>
              <a:rPr lang="en" sz="1200">
                <a:solidFill>
                  <a:srgbClr val="F1C232"/>
                </a:solidFill>
              </a:rPr>
              <a:t>PREGUNTAS AL GRUPO:</a:t>
            </a:r>
            <a:r>
              <a:rPr lang="en" sz="1200">
                <a:solidFill>
                  <a:srgbClr val="1C4587"/>
                </a:solidFill>
              </a:rPr>
              <a:t> </a:t>
            </a:r>
            <a:r>
              <a:rPr lang="en" sz="1200">
                <a:solidFill>
                  <a:srgbClr val="FFFFFF"/>
                </a:solidFill>
              </a:rPr>
              <a:t>¿Quiénes conocen la Convención para la Eliminación de todas las formas de Discriminación contra la Mujer? levanten la mano.  </a:t>
            </a:r>
            <a:endParaRPr sz="1200">
              <a:solidFill>
                <a:srgbClr val="FFFFFF"/>
              </a:solidFill>
            </a:endParaRPr>
          </a:p>
          <a:p>
            <a:pPr marL="0" lvl="0" indent="0" algn="just" rtl="0">
              <a:spcBef>
                <a:spcPts val="0"/>
              </a:spcBef>
              <a:spcAft>
                <a:spcPts val="0"/>
              </a:spcAft>
              <a:buClr>
                <a:schemeClr val="dk1"/>
              </a:buClr>
              <a:buSzPts val="1100"/>
              <a:buFont typeface="Arial"/>
              <a:buNone/>
            </a:pPr>
            <a:endParaRPr sz="1200">
              <a:solidFill>
                <a:srgbClr val="FFFFFF"/>
              </a:solidFill>
            </a:endParaRPr>
          </a:p>
          <a:p>
            <a:pPr marL="0" lvl="0" indent="0" algn="just" rtl="0">
              <a:spcBef>
                <a:spcPts val="0"/>
              </a:spcBef>
              <a:spcAft>
                <a:spcPts val="0"/>
              </a:spcAft>
              <a:buClr>
                <a:schemeClr val="dk1"/>
              </a:buClr>
              <a:buSzPts val="1100"/>
              <a:buFont typeface="Arial"/>
              <a:buNone/>
            </a:pPr>
            <a:r>
              <a:rPr lang="en" sz="1200">
                <a:solidFill>
                  <a:srgbClr val="1C4587"/>
                </a:solidFill>
              </a:rPr>
              <a:t>Quizá te preguntas por qué es tan importante. Veamos algunas de las razones:</a:t>
            </a:r>
            <a:endParaRPr sz="1200">
              <a:solidFill>
                <a:srgbClr val="1C4587"/>
              </a:solidFill>
            </a:endParaRPr>
          </a:p>
          <a:p>
            <a:pPr marL="0" lvl="0" indent="0" algn="just" rtl="0">
              <a:spcBef>
                <a:spcPts val="0"/>
              </a:spcBef>
              <a:spcAft>
                <a:spcPts val="0"/>
              </a:spcAft>
              <a:buClr>
                <a:schemeClr val="dk1"/>
              </a:buClr>
              <a:buSzPts val="1100"/>
              <a:buFont typeface="Arial"/>
              <a:buNone/>
            </a:pPr>
            <a:r>
              <a:rPr lang="en" sz="900">
                <a:solidFill>
                  <a:srgbClr val="1C4587"/>
                </a:solidFill>
              </a:rPr>
              <a:t> </a:t>
            </a:r>
            <a:endParaRPr sz="900">
              <a:solidFill>
                <a:srgbClr val="1C4587"/>
              </a:solidFill>
            </a:endParaRPr>
          </a:p>
          <a:p>
            <a:pPr marL="0" lvl="0" indent="0" algn="just" rtl="0">
              <a:spcBef>
                <a:spcPts val="0"/>
              </a:spcBef>
              <a:spcAft>
                <a:spcPts val="0"/>
              </a:spcAft>
              <a:buNone/>
            </a:pPr>
            <a:r>
              <a:rPr lang="en" sz="1200">
                <a:solidFill>
                  <a:srgbClr val="F1C232"/>
                </a:solidFill>
              </a:rPr>
              <a:t>   ●  </a:t>
            </a:r>
            <a:r>
              <a:rPr lang="en" sz="1200">
                <a:solidFill>
                  <a:srgbClr val="1C4587"/>
                </a:solidFill>
              </a:rPr>
              <a:t>La CEDAW (aprobada por Naciones Unidas en 1979) fue ratificada por 187 países, ¡el 96% de los existentes!. Es un instrumento vinculante, lo que significa que los Estados que la ratifican están obligados a cumplirla.</a:t>
            </a:r>
            <a:endParaRPr sz="900">
              <a:solidFill>
                <a:srgbClr val="1C4587"/>
              </a:solidFill>
            </a:endParaRPr>
          </a:p>
          <a:p>
            <a:pPr marL="0" lvl="0" indent="0" algn="just" rtl="0">
              <a:spcBef>
                <a:spcPts val="0"/>
              </a:spcBef>
              <a:spcAft>
                <a:spcPts val="0"/>
              </a:spcAft>
              <a:buNone/>
            </a:pPr>
            <a:endParaRPr sz="900">
              <a:solidFill>
                <a:srgbClr val="1C4587"/>
              </a:solidFill>
            </a:endParaRPr>
          </a:p>
          <a:p>
            <a:pPr marL="0" lvl="0" indent="0" algn="just" rtl="0">
              <a:spcBef>
                <a:spcPts val="0"/>
              </a:spcBef>
              <a:spcAft>
                <a:spcPts val="0"/>
              </a:spcAft>
              <a:buNone/>
            </a:pPr>
            <a:r>
              <a:rPr lang="en" sz="1200">
                <a:solidFill>
                  <a:srgbClr val="F1C232"/>
                </a:solidFill>
              </a:rPr>
              <a:t>  ● </a:t>
            </a:r>
            <a:r>
              <a:rPr lang="en" sz="1200">
                <a:solidFill>
                  <a:srgbClr val="1C4587"/>
                </a:solidFill>
              </a:rPr>
              <a:t>Establece la obligación de los Estados de eliminar “toda distinción, exclusión o restricción basada en el sexo en las esferas política, económica, social, cultural y civil o en cualquier otra esfera”, es decir, eliminar toda forma de discriminación contra las mujeres.</a:t>
            </a:r>
            <a:endParaRPr sz="1200">
              <a:solidFill>
                <a:srgbClr val="1C4587"/>
              </a:solidFill>
            </a:endParaRPr>
          </a:p>
        </p:txBody>
      </p:sp>
      <p:sp>
        <p:nvSpPr>
          <p:cNvPr id="114" name="Google Shape;114;p17"/>
          <p:cNvSpPr txBox="1"/>
          <p:nvPr/>
        </p:nvSpPr>
        <p:spPr>
          <a:xfrm>
            <a:off x="4724400" y="99900"/>
            <a:ext cx="4104300" cy="34095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sz="1200">
                <a:solidFill>
                  <a:srgbClr val="F1C232"/>
                </a:solidFill>
              </a:rPr>
              <a:t>   ●  </a:t>
            </a:r>
            <a:r>
              <a:rPr lang="en" sz="1200">
                <a:solidFill>
                  <a:srgbClr val="1C4587"/>
                </a:solidFill>
              </a:rPr>
              <a:t>Su objetivo es lograr la igualdad, entendida como el hecho de que hombres, mujeres y todas las personas nacemos iguales en dignidad y derechos. Igualdad significa también que la diversidad de identidades y necesidades de las personas no puede ser motivo de discriminación.</a:t>
            </a:r>
            <a:endParaRPr sz="1200">
              <a:solidFill>
                <a:srgbClr val="1C4587"/>
              </a:solidFill>
            </a:endParaRPr>
          </a:p>
          <a:p>
            <a:pPr marL="0" lvl="0" indent="0" algn="just" rtl="0">
              <a:spcBef>
                <a:spcPts val="0"/>
              </a:spcBef>
              <a:spcAft>
                <a:spcPts val="0"/>
              </a:spcAft>
              <a:buNone/>
            </a:pPr>
            <a:endParaRPr sz="800">
              <a:solidFill>
                <a:srgbClr val="1C4587"/>
              </a:solidFill>
            </a:endParaRPr>
          </a:p>
          <a:p>
            <a:pPr marL="0" lvl="0" indent="0" algn="just" rtl="0">
              <a:spcBef>
                <a:spcPts val="0"/>
              </a:spcBef>
              <a:spcAft>
                <a:spcPts val="0"/>
              </a:spcAft>
              <a:buNone/>
            </a:pPr>
            <a:r>
              <a:rPr lang="en" sz="1200">
                <a:solidFill>
                  <a:srgbClr val="F1C232"/>
                </a:solidFill>
              </a:rPr>
              <a:t> ●  </a:t>
            </a:r>
            <a:r>
              <a:rPr lang="en" sz="1200">
                <a:solidFill>
                  <a:srgbClr val="1C4587"/>
                </a:solidFill>
              </a:rPr>
              <a:t>Muchas mujeres, colectivos y organizaciones feministas han utilizado la CEDAW para impulsar leyes a favor de sus derechos en cada país, legitimar la igualdad de derechos y condiciones entre hombres y mujeres y demandar a sus gobiernos políticas y acciones efectivas.</a:t>
            </a:r>
            <a:endParaRPr sz="1200">
              <a:solidFill>
                <a:srgbClr val="1C4587"/>
              </a:solidFill>
            </a:endParaRPr>
          </a:p>
          <a:p>
            <a:pPr marL="0" lvl="0" indent="0" algn="just" rtl="0">
              <a:spcBef>
                <a:spcPts val="0"/>
              </a:spcBef>
              <a:spcAft>
                <a:spcPts val="0"/>
              </a:spcAft>
              <a:buNone/>
            </a:pPr>
            <a:endParaRPr sz="800">
              <a:solidFill>
                <a:srgbClr val="1C4587"/>
              </a:solidFill>
            </a:endParaRPr>
          </a:p>
          <a:p>
            <a:pPr marL="0" lvl="0" indent="0" algn="just" rtl="0">
              <a:spcBef>
                <a:spcPts val="0"/>
              </a:spcBef>
              <a:spcAft>
                <a:spcPts val="0"/>
              </a:spcAft>
              <a:buNone/>
            </a:pPr>
            <a:r>
              <a:rPr lang="en" sz="1200">
                <a:solidFill>
                  <a:srgbClr val="F1C232"/>
                </a:solidFill>
              </a:rPr>
              <a:t>PREGUNTAS AL GRUPO:</a:t>
            </a:r>
            <a:r>
              <a:rPr lang="en" sz="1200">
                <a:solidFill>
                  <a:srgbClr val="1C4587"/>
                </a:solidFill>
              </a:rPr>
              <a:t> </a:t>
            </a:r>
            <a:r>
              <a:rPr lang="en" sz="1200">
                <a:solidFill>
                  <a:srgbClr val="FFFFFF"/>
                </a:solidFill>
              </a:rPr>
              <a:t>¿Saben si el Estado de su país ha ratificado la CEDAW?</a:t>
            </a:r>
            <a:endParaRPr sz="1200">
              <a:solidFill>
                <a:srgbClr val="FFFFFF"/>
              </a:solidFill>
            </a:endParaRPr>
          </a:p>
          <a:p>
            <a:pPr marL="0" lvl="0" indent="0" algn="just" rtl="0">
              <a:spcBef>
                <a:spcPts val="0"/>
              </a:spcBef>
              <a:spcAft>
                <a:spcPts val="0"/>
              </a:spcAft>
              <a:buNone/>
            </a:pPr>
            <a:endParaRPr sz="1200">
              <a:solidFill>
                <a:srgbClr val="1C4587"/>
              </a:solidFill>
            </a:endParaRPr>
          </a:p>
          <a:p>
            <a:pPr marL="0" lvl="0" indent="0" algn="just" rtl="0">
              <a:spcBef>
                <a:spcPts val="0"/>
              </a:spcBef>
              <a:spcAft>
                <a:spcPts val="0"/>
              </a:spcAft>
              <a:buClr>
                <a:schemeClr val="dk1"/>
              </a:buClr>
              <a:buSzPts val="1100"/>
              <a:buFont typeface="Arial"/>
              <a:buNone/>
            </a:pPr>
            <a:r>
              <a:rPr lang="en" sz="1000">
                <a:solidFill>
                  <a:srgbClr val="1C4587"/>
                </a:solidFill>
              </a:rPr>
              <a:t>Si quieres conocer más aspectos relevantes de la CEDAW puedes consultar: Alda Facio. CEDAW en 10 minutos. UNIFEM </a:t>
            </a:r>
            <a:endParaRPr sz="1000">
              <a:solidFill>
                <a:srgbClr val="1C4587"/>
              </a:solidFill>
            </a:endParaRPr>
          </a:p>
          <a:p>
            <a:pPr marL="0" lvl="0" indent="0" algn="just" rtl="0">
              <a:spcBef>
                <a:spcPts val="0"/>
              </a:spcBef>
              <a:spcAft>
                <a:spcPts val="0"/>
              </a:spcAft>
              <a:buNone/>
            </a:pPr>
            <a:r>
              <a:rPr lang="en" sz="1000" u="sng">
                <a:solidFill>
                  <a:schemeClr val="hlink"/>
                </a:solidFill>
                <a:hlinkClick r:id="rId3"/>
              </a:rPr>
              <a:t>http://americalatinagenera.org/newsite/index.php/es/centro-de-recursos?title=CEDAW+en+10+minutos&amp;search=enviado&amp;open=cri363</a:t>
            </a:r>
            <a:endParaRPr sz="1000">
              <a:solidFill>
                <a:srgbClr val="1C4587"/>
              </a:solidFill>
            </a:endParaRPr>
          </a:p>
        </p:txBody>
      </p:sp>
      <p:pic>
        <p:nvPicPr>
          <p:cNvPr id="115" name="Google Shape;115;p17"/>
          <p:cNvPicPr preferRelativeResize="0"/>
          <p:nvPr/>
        </p:nvPicPr>
        <p:blipFill>
          <a:blip r:embed="rId4">
            <a:alphaModFix/>
          </a:blip>
          <a:stretch>
            <a:fillRect/>
          </a:stretch>
        </p:blipFill>
        <p:spPr>
          <a:xfrm>
            <a:off x="5586800" y="3562550"/>
            <a:ext cx="2353248" cy="1740499"/>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970</Words>
  <Application>Microsoft Macintosh PowerPoint</Application>
  <PresentationFormat>On-screen Show (16:9)</PresentationFormat>
  <Paragraphs>55</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Oswald</vt:lpstr>
      <vt:lpstr>Caveat</vt:lpstr>
      <vt:lpstr>Arial</vt:lpstr>
      <vt:lpstr>Avenir</vt:lpstr>
      <vt:lpstr>Simple Light</vt:lpstr>
      <vt:lpstr>CONTRIBUCIONES DE LAS MUJERES A LOS MARCOS LEGALES NACIONALES E INTERNACIONALES DE LOS DERECHOS HUMANOS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CONTRIBUCIONES DE LAS MUJERES A LOS MARCOS LEGALES NACIONALES E INTERNACIONALES DE LOS DERECHOS HUMANOS</dc:title>
  <cp:lastModifiedBy>Romano Luciano</cp:lastModifiedBy>
  <cp:revision>1</cp:revision>
  <dcterms:modified xsi:type="dcterms:W3CDTF">2022-02-10T21:48:30Z</dcterms:modified>
</cp:coreProperties>
</file>